
<file path=[Content_Types].xml><?xml version="1.0" encoding="utf-8"?>
<Types xmlns="http://schemas.openxmlformats.org/package/2006/content-types">
  <Default Extension="vml" ContentType="application/vnd.openxmlformats-officedocument.vmlDrawing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3"/>
    <p:sldId id="258" r:id="rId4"/>
    <p:sldId id="302" r:id="rId5"/>
    <p:sldId id="330" r:id="rId6"/>
    <p:sldId id="348" r:id="rId7"/>
    <p:sldId id="331" r:id="rId8"/>
    <p:sldId id="349" r:id="rId9"/>
    <p:sldId id="355" r:id="rId10"/>
    <p:sldId id="354" r:id="rId11"/>
    <p:sldId id="332" r:id="rId12"/>
    <p:sldId id="350" r:id="rId13"/>
    <p:sldId id="358" r:id="rId14"/>
    <p:sldId id="359" r:id="rId15"/>
    <p:sldId id="360" r:id="rId16"/>
    <p:sldId id="361" r:id="rId17"/>
    <p:sldId id="333" r:id="rId18"/>
    <p:sldId id="345" r:id="rId19"/>
    <p:sldId id="346" r:id="rId20"/>
    <p:sldId id="347" r:id="rId21"/>
    <p:sldId id="334" r:id="rId22"/>
    <p:sldId id="344" r:id="rId23"/>
    <p:sldId id="335" r:id="rId24"/>
    <p:sldId id="338" r:id="rId25"/>
    <p:sldId id="287" r:id="rId26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4995"/>
    <p:restoredTop sz="94660"/>
  </p:normalViewPr>
  <p:slideViewPr>
    <p:cSldViewPr snapToGrid="0" showGuides="1">
      <p:cViewPr>
        <p:scale>
          <a:sx n="75" d="100"/>
          <a:sy n="75" d="100"/>
        </p:scale>
        <p:origin x="1950" y="822"/>
      </p:cViewPr>
      <p:guideLst>
        <p:guide orient="horz" pos="2160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Documents\QA%20Diary\Big-Project-OrangeHRM\Scenario%20docs\Test%20Scenario%20OrangeHR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Test Scenario Chart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'[Test Scenario OrangeHRM.xlsx]Big Project OrangeHRM'!$E$2:$L$2</c:f>
              <c:strCache>
                <c:ptCount val="8"/>
                <c:pt idx="0">
                  <c:v>Total Test Case</c:v>
                </c:pt>
                <c:pt idx="1">
                  <c:v>Positive Test</c:v>
                </c:pt>
                <c:pt idx="2">
                  <c:v>Negative Test</c:v>
                </c:pt>
                <c:pt idx="3">
                  <c:v>Manual Test</c:v>
                </c:pt>
                <c:pt idx="4">
                  <c:v>Automation Test</c:v>
                </c:pt>
                <c:pt idx="5">
                  <c:v>Realized Test</c:v>
                </c:pt>
                <c:pt idx="6">
                  <c:v>Total Pass Test</c:v>
                </c:pt>
                <c:pt idx="7">
                  <c:v>Total Fail Test</c:v>
                </c:pt>
              </c:strCache>
            </c:strRef>
          </c:cat>
          <c:val>
            <c:numRef>
              <c:f>'[Test Scenario OrangeHRM.xlsx]Big Project OrangeHRM'!$E$3:$L$3</c:f>
              <c:numCache>
                <c:formatCode>General</c:formatCode>
                <c:ptCount val="8"/>
                <c:pt idx="0">
                  <c:v>35</c:v>
                </c:pt>
                <c:pt idx="1">
                  <c:v>27</c:v>
                </c:pt>
                <c:pt idx="2">
                  <c:v>8</c:v>
                </c:pt>
                <c:pt idx="3">
                  <c:v>12</c:v>
                </c:pt>
                <c:pt idx="4">
                  <c:v>23</c:v>
                </c:pt>
                <c:pt idx="5">
                  <c:v>22</c:v>
                </c:pt>
                <c:pt idx="6">
                  <c:v>21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spPr/>
                <c:explosion val="0"/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Lbls>
                  <c:dLbl>
                    <c:idx val="0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1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2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2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3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3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4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5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5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6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1">
                                <a:lumMod val="6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7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2">
                                <a:lumMod val="6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0" vertOverflow="ellipsis" vert="horz" wrap="square" lIns="38100" tIns="19050" rIns="38100" bIns="19050" anchor="ctr" anchorCtr="1"/>
                    <a:lstStyle/>
                    <a:p>
                      <a:pPr>
                        <a:defRPr lang="en-GB" sz="1000" b="1" i="0" u="none" strike="noStrike" kern="1200" spc="0" baseline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dLblPos val="outEnd"/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howLeaderLines val="1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'[Test Scenario OrangeHRM.xlsx]Big Project OrangeHRM'!$E$2:$L$2</c15:sqref>
                        </c15:formulaRef>
                      </c:ext>
                    </c:extLst>
                    <c:strCache>
                      <c:ptCount val="8"/>
                      <c:pt idx="0">
                        <c:v>Total Test Case</c:v>
                      </c:pt>
                      <c:pt idx="1">
                        <c:v>Positive Test</c:v>
                      </c:pt>
                      <c:pt idx="2">
                        <c:v>Negative Test</c:v>
                      </c:pt>
                      <c:pt idx="3">
                        <c:v>Manual Test</c:v>
                      </c:pt>
                      <c:pt idx="4">
                        <c:v>Automation Test</c:v>
                      </c:pt>
                      <c:pt idx="5">
                        <c:v>Realized Test</c:v>
                      </c:pt>
                      <c:pt idx="6">
                        <c:v>Total Pass Test</c:v>
                      </c:pt>
                      <c:pt idx="7">
                        <c:v>Total Fail Test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{#N/A,#N/A,#N/A,#N/A,#N/A,#N/A,#N/A,#N/A}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</c15:ser>
            </c15:filteredPieSeries>
            <c15:filteredPieSeries>
              <c15:ser>
                <c:idx val="2"/>
                <c:order val="2"/>
                <c:spPr/>
                <c:explosion val="0"/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c:spPr>
                </c:dPt>
                <c:dLbls>
                  <c:dLbl>
                    <c:idx val="0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1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2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2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3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3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4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5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5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6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1">
                                <a:lumMod val="6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dLbl>
                    <c:idx val="7"/>
                    <c:layout/>
                    <c:numFmt formatCode="General" sourceLinked="1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0" vertOverflow="ellipsis" vert="horz" wrap="square" lIns="38100" tIns="19050" rIns="38100" bIns="19050" anchor="ctr" anchorCtr="1"/>
                      <a:lstStyle/>
                      <a:p>
                        <a:pPr>
                          <a:defRPr lang="en-GB" sz="1000" b="1" i="0" u="none" strike="noStrike" kern="1200" spc="0" baseline="0">
                            <a:solidFill>
                              <a:schemeClr val="accent2">
                                <a:lumMod val="6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xmlns:c15="http://schemas.microsoft.com/office/drawing/2012/chart" uri="{CE6537A1-D6FC-4f65-9D91-7224C49458BB}"/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0" vertOverflow="ellipsis" vert="horz" wrap="square" lIns="38100" tIns="19050" rIns="38100" bIns="19050" anchor="ctr" anchorCtr="1"/>
                    <a:lstStyle/>
                    <a:p>
                      <a:pPr>
                        <a:defRPr lang="en-GB" sz="1000" b="1" i="0" u="none" strike="noStrike" kern="1200" spc="0" baseline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dLblPos val="outEnd"/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howLeaderLines val="1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'[Test Scenario OrangeHRM.xlsx]Big Project OrangeHRM'!$E$2:$L$2</c15:sqref>
                        </c15:formulaRef>
                      </c:ext>
                    </c:extLst>
                    <c:strCache>
                      <c:ptCount val="8"/>
                      <c:pt idx="0">
                        <c:v>Total Test Case</c:v>
                      </c:pt>
                      <c:pt idx="1">
                        <c:v>Positive Test</c:v>
                      </c:pt>
                      <c:pt idx="2">
                        <c:v>Negative Test</c:v>
                      </c:pt>
                      <c:pt idx="3">
                        <c:v>Manual Test</c:v>
                      </c:pt>
                      <c:pt idx="4">
                        <c:v>Automation Test</c:v>
                      </c:pt>
                      <c:pt idx="5">
                        <c:v>Realized Test</c:v>
                      </c:pt>
                      <c:pt idx="6">
                        <c:v>Total Pass Test</c:v>
                      </c:pt>
                      <c:pt idx="7">
                        <c:v>Total Fail Test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{#N/A,#N/A,#N/A,#N/A,#N/A,#N/A,#N/A,#N/A}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</c15:ser>
            </c15:filteredPieSeries>
          </c:ext>
        </c:extLst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>
          <a:lumMod val="50000"/>
        </a:schemeClr>
      </a:solidFill>
      <a:round/>
    </a:ln>
    <a:effectLst>
      <a:softEdge rad="50800"/>
    </a:effectLst>
  </c:spPr>
  <c:txPr>
    <a:bodyPr/>
    <a:lstStyle/>
    <a:p>
      <a:pPr>
        <a:defRPr lang="en-GB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qa.cilsy.id/symfony/web/index.php/dashboard" TargetMode="Externa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wmf"/><Relationship Id="rId3" Type="http://schemas.openxmlformats.org/officeDocument/2006/relationships/oleObject" Target="file:///D:\Documents\QA Diary\Big-Project-OrangeHRM\Scenario docs\Test Scenario OrangeHRM.xlsx" TargetMode="External"/><Relationship Id="rId2" Type="http://schemas.openxmlformats.org/officeDocument/2006/relationships/image" Target="../media/image2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Title slide</a:t>
            </a:r>
            <a:endParaRPr lang="en-US" altLang="en-GB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097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635"/>
            <a:ext cx="12228830" cy="68681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13"/>
          <p:cNvGrpSpPr/>
          <p:nvPr/>
        </p:nvGrpSpPr>
        <p:grpSpPr>
          <a:xfrm>
            <a:off x="7724775" y="134938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rot="10800000">
            <a:off x="7705725" y="3578225"/>
            <a:ext cx="0" cy="496888"/>
          </a:xfrm>
          <a:prstGeom prst="line">
            <a:avLst/>
          </a:prstGeom>
          <a:ln w="101600">
            <a:solidFill>
              <a:schemeClr val="bg1"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7" name="文本框 56"/>
          <p:cNvSpPr txBox="1"/>
          <p:nvPr/>
        </p:nvSpPr>
        <p:spPr>
          <a:xfrm>
            <a:off x="2807335" y="2505075"/>
            <a:ext cx="4841875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Big Project - qa.cilsy.id</a:t>
            </a:r>
            <a:endParaRPr lang="zh-CN" alt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18" name="文本框 65"/>
          <p:cNvSpPr txBox="1"/>
          <p:nvPr/>
        </p:nvSpPr>
        <p:spPr>
          <a:xfrm>
            <a:off x="4241165" y="3641725"/>
            <a:ext cx="33483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Reporter</a:t>
            </a:r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Rasyid Sholeh Rosena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buFont typeface="Arial" panose="020B0604020202020204" pitchFamily="34" charset="0"/>
            </a:pPr>
            <a:endParaRPr lang="en-US" altLang="zh-CN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Ch 3</a:t>
            </a:r>
            <a:endParaRPr lang="en-US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18433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4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443" name="组合 5"/>
          <p:cNvGrpSpPr/>
          <p:nvPr/>
        </p:nvGrpSpPr>
        <p:grpSpPr>
          <a:xfrm>
            <a:off x="2455863" y="2419350"/>
            <a:ext cx="7069137" cy="1908222"/>
            <a:chOff x="2675976" y="2428278"/>
            <a:chExt cx="7070323" cy="1907548"/>
          </a:xfrm>
        </p:grpSpPr>
        <p:grpSp>
          <p:nvGrpSpPr>
            <p:cNvPr id="18444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7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50" name="文本框 65"/>
            <p:cNvSpPr txBox="1"/>
            <p:nvPr/>
          </p:nvSpPr>
          <p:spPr>
            <a:xfrm>
              <a:off x="3011312" y="3073210"/>
              <a:ext cx="6680051" cy="829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SimSun" panose="02010600030101010101" pitchFamily="2" charset="-122"/>
                </a:rPr>
                <a:t> JMeter Performance</a:t>
              </a:r>
              <a:endParaRPr lang="zh-CN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51" name="文本框 65"/>
            <p:cNvSpPr txBox="1"/>
            <p:nvPr/>
          </p:nvSpPr>
          <p:spPr>
            <a:xfrm>
              <a:off x="2675976" y="2428278"/>
              <a:ext cx="2331481" cy="58335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Chapter 3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JMeter Performance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435" y="1003300"/>
            <a:ext cx="10819327" cy="540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JMeter Performance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155" y="1089025"/>
            <a:ext cx="7426480" cy="468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JMeter Performance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881380"/>
            <a:ext cx="11688541" cy="558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JMeter Performance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881380"/>
            <a:ext cx="11688541" cy="558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JMeter Performance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881380"/>
            <a:ext cx="11688541" cy="558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Ch 4</a:t>
            </a:r>
            <a:endParaRPr lang="en-US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18433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4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443" name="组合 5"/>
          <p:cNvGrpSpPr/>
          <p:nvPr/>
        </p:nvGrpSpPr>
        <p:grpSpPr>
          <a:xfrm>
            <a:off x="2455863" y="2419350"/>
            <a:ext cx="7069137" cy="1908222"/>
            <a:chOff x="2675976" y="2428278"/>
            <a:chExt cx="7070323" cy="1907548"/>
          </a:xfrm>
        </p:grpSpPr>
        <p:grpSp>
          <p:nvGrpSpPr>
            <p:cNvPr id="18444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7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50" name="文本框 65"/>
            <p:cNvSpPr txBox="1"/>
            <p:nvPr/>
          </p:nvSpPr>
          <p:spPr>
            <a:xfrm>
              <a:off x="3196264" y="3073193"/>
              <a:ext cx="6344271" cy="82965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SimSun" panose="02010600030101010101" pitchFamily="2" charset="-122"/>
                </a:rPr>
                <a:t>		   API</a:t>
              </a:r>
              <a:endParaRPr lang="zh-CN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51" name="文本框 65"/>
            <p:cNvSpPr txBox="1"/>
            <p:nvPr/>
          </p:nvSpPr>
          <p:spPr>
            <a:xfrm>
              <a:off x="2675976" y="2428278"/>
              <a:ext cx="2331481" cy="58335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Chapter 4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API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973455"/>
            <a:ext cx="11688542" cy="558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API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14191"/>
          <a:stretch>
            <a:fillRect/>
          </a:stretch>
        </p:blipFill>
        <p:spPr>
          <a:xfrm>
            <a:off x="251460" y="1196340"/>
            <a:ext cx="11688445" cy="4787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API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002665"/>
            <a:ext cx="11688542" cy="558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Contents 1-4</a:t>
            </a:r>
            <a:endParaRPr lang="en-US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121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2" name="组合 33"/>
          <p:cNvGrpSpPr/>
          <p:nvPr/>
        </p:nvGrpSpPr>
        <p:grpSpPr>
          <a:xfrm>
            <a:off x="4486275" y="2049463"/>
            <a:ext cx="3330575" cy="547687"/>
            <a:chOff x="3744686" y="2554536"/>
            <a:chExt cx="3329214" cy="547008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794579" y="260443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组合 50"/>
          <p:cNvGrpSpPr/>
          <p:nvPr/>
        </p:nvGrpSpPr>
        <p:grpSpPr>
          <a:xfrm>
            <a:off x="6164263" y="4483100"/>
            <a:ext cx="3328987" cy="550863"/>
            <a:chOff x="4705998" y="3601092"/>
            <a:chExt cx="3329214" cy="550183"/>
          </a:xfrm>
        </p:grpSpPr>
        <p:cxnSp>
          <p:nvCxnSpPr>
            <p:cNvPr id="52" name="直接连接符 51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10800000">
              <a:off x="7980557" y="3601092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8" name="文本框 65"/>
          <p:cNvSpPr txBox="1"/>
          <p:nvPr/>
        </p:nvSpPr>
        <p:spPr>
          <a:xfrm>
            <a:off x="5983288" y="2259013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Scenario</a:t>
            </a:r>
            <a:endParaRPr lang="en-US" altLang="zh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29" name="文本框 65"/>
          <p:cNvSpPr txBox="1"/>
          <p:nvPr/>
        </p:nvSpPr>
        <p:spPr>
          <a:xfrm>
            <a:off x="4729163" y="2351088"/>
            <a:ext cx="125412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1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02325" y="2314575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文本框 65"/>
          <p:cNvSpPr txBox="1"/>
          <p:nvPr/>
        </p:nvSpPr>
        <p:spPr>
          <a:xfrm>
            <a:off x="5983288" y="2963863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Cucumber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2" name="文本框 65"/>
          <p:cNvSpPr txBox="1"/>
          <p:nvPr/>
        </p:nvSpPr>
        <p:spPr>
          <a:xfrm>
            <a:off x="4729163" y="3030538"/>
            <a:ext cx="1147762" cy="676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2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buFont typeface="Arial" panose="020B0604020202020204" pitchFamily="34" charset="0"/>
            </a:pP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902325" y="3000375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文本框 65"/>
          <p:cNvSpPr txBox="1"/>
          <p:nvPr/>
        </p:nvSpPr>
        <p:spPr>
          <a:xfrm>
            <a:off x="5983288" y="3670300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JMeter Performance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5" name="文本框 65"/>
          <p:cNvSpPr txBox="1"/>
          <p:nvPr/>
        </p:nvSpPr>
        <p:spPr>
          <a:xfrm>
            <a:off x="4729163" y="3806825"/>
            <a:ext cx="1147762" cy="676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3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buFont typeface="Arial" panose="020B0604020202020204" pitchFamily="34" charset="0"/>
            </a:pP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5902325" y="3706813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文本框 65"/>
          <p:cNvSpPr txBox="1"/>
          <p:nvPr/>
        </p:nvSpPr>
        <p:spPr>
          <a:xfrm>
            <a:off x="5983288" y="4375150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API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8" name="文本框 65"/>
          <p:cNvSpPr txBox="1"/>
          <p:nvPr/>
        </p:nvSpPr>
        <p:spPr>
          <a:xfrm>
            <a:off x="4729163" y="4483100"/>
            <a:ext cx="1147762" cy="676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4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buFont typeface="Arial" panose="020B0604020202020204" pitchFamily="34" charset="0"/>
            </a:pP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5902325" y="441325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2" name="文本框 65"/>
          <p:cNvSpPr txBox="1"/>
          <p:nvPr/>
        </p:nvSpPr>
        <p:spPr>
          <a:xfrm>
            <a:off x="2332038" y="1449388"/>
            <a:ext cx="1290638" cy="4524375"/>
          </a:xfrm>
          <a:prstGeom prst="rect">
            <a:avLst/>
          </a:prstGeom>
          <a:noFill/>
          <a:ln w="9525">
            <a:noFill/>
          </a:ln>
        </p:spPr>
        <p:txBody>
          <a:bodyPr vert="vert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7200" b="1" noProof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contents</a:t>
            </a:r>
            <a:endParaRPr lang="en-US" altLang="zh-CN" sz="7200" b="1" noProof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41" name="组合 86"/>
          <p:cNvGrpSpPr/>
          <p:nvPr/>
        </p:nvGrpSpPr>
        <p:grpSpPr>
          <a:xfrm rot="-779889">
            <a:off x="9086850" y="161925"/>
            <a:ext cx="2938463" cy="2039938"/>
            <a:chOff x="7599443" y="15009"/>
            <a:chExt cx="4206750" cy="2920452"/>
          </a:xfrm>
        </p:grpSpPr>
        <p:sp>
          <p:nvSpPr>
            <p:cNvPr id="88" name="等腰三角形 87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直角三角形 90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10114597">
              <a:off x="8674647" y="15009"/>
              <a:ext cx="1043849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2291006">
              <a:off x="9869229" y="2017087"/>
              <a:ext cx="809980" cy="513723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758459">
              <a:off x="7626791" y="1064829"/>
              <a:ext cx="1358894" cy="141363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Ch 5</a:t>
            </a:r>
            <a:endParaRPr lang="en-US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18433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4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443" name="组合 5"/>
          <p:cNvGrpSpPr/>
          <p:nvPr/>
        </p:nvGrpSpPr>
        <p:grpSpPr>
          <a:xfrm>
            <a:off x="2455863" y="2419350"/>
            <a:ext cx="7069137" cy="1908222"/>
            <a:chOff x="2675976" y="2428278"/>
            <a:chExt cx="7070323" cy="1907548"/>
          </a:xfrm>
        </p:grpSpPr>
        <p:grpSp>
          <p:nvGrpSpPr>
            <p:cNvPr id="18444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7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50" name="文本框 65"/>
            <p:cNvSpPr txBox="1"/>
            <p:nvPr/>
          </p:nvSpPr>
          <p:spPr>
            <a:xfrm>
              <a:off x="3196264" y="3073193"/>
              <a:ext cx="6344271" cy="82965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SimSun" panose="02010600030101010101" pitchFamily="2" charset="-122"/>
                </a:rPr>
                <a:t>	Report Email</a:t>
              </a:r>
              <a:endParaRPr lang="zh-CN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51" name="文本框 65"/>
            <p:cNvSpPr txBox="1"/>
            <p:nvPr/>
          </p:nvSpPr>
          <p:spPr>
            <a:xfrm>
              <a:off x="2675976" y="2428278"/>
              <a:ext cx="2331481" cy="58335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Chapter 5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Report Email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835" y="782955"/>
            <a:ext cx="6450965" cy="56191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Ch 6</a:t>
            </a:r>
            <a:endParaRPr lang="en-US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18433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4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443" name="组合 5"/>
          <p:cNvGrpSpPr/>
          <p:nvPr/>
        </p:nvGrpSpPr>
        <p:grpSpPr>
          <a:xfrm>
            <a:off x="2455863" y="2419350"/>
            <a:ext cx="7069137" cy="1908222"/>
            <a:chOff x="2675976" y="2428278"/>
            <a:chExt cx="7070323" cy="1907548"/>
          </a:xfrm>
        </p:grpSpPr>
        <p:grpSp>
          <p:nvGrpSpPr>
            <p:cNvPr id="18444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7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50" name="文本框 65"/>
            <p:cNvSpPr txBox="1"/>
            <p:nvPr/>
          </p:nvSpPr>
          <p:spPr>
            <a:xfrm>
              <a:off x="3196264" y="3073193"/>
              <a:ext cx="6344271" cy="82965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SimSun" panose="02010600030101010101" pitchFamily="2" charset="-122"/>
                </a:rPr>
                <a:t>	    List Bugs</a:t>
              </a:r>
              <a:endParaRPr lang="zh-CN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51" name="文本框 65"/>
            <p:cNvSpPr txBox="1"/>
            <p:nvPr/>
          </p:nvSpPr>
          <p:spPr>
            <a:xfrm>
              <a:off x="2675976" y="2428278"/>
              <a:ext cx="2331481" cy="58335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Chapter 6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List Bugs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/>
          <p:cNvGraphicFramePr/>
          <p:nvPr/>
        </p:nvGraphicFramePr>
        <p:xfrm>
          <a:off x="198755" y="2202815"/>
          <a:ext cx="11802110" cy="147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2298065"/>
                <a:gridCol w="2411095"/>
                <a:gridCol w="1315085"/>
                <a:gridCol w="2752090"/>
                <a:gridCol w="2136775"/>
              </a:tblGrid>
              <a:tr h="4203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Bug ID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1DFA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Bug Name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1DFA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Step to Reproduce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1DFA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Expected Result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1DFA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Actual Result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1DFA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Solution to Problem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1DFAA"/>
                    </a:solidFill>
                  </a:tcPr>
                </a:tc>
              </a:tr>
              <a:tr h="10515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B_001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 could not back to dashboard page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 clicked back button on browser after login success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Navigate to url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Navigate to login page and if trying to click login button, warning show "Csrf token validation failed"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Clear cookies and site data, then reopen site/browser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198755" y="3879215"/>
          <a:ext cx="5400675" cy="57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220"/>
                <a:gridCol w="3894455"/>
              </a:tblGrid>
              <a:tr h="2870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Reported by: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Rasyid Sholeh Rosena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70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Source url: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 u="sng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hlinkClick r:id="rId2"/>
                        </a:rPr>
                        <a:t>http://qa.cilsy.id/symfony/web/index.php/dashboard</a:t>
                      </a:r>
                      <a:endParaRPr lang="en-US" altLang="en-US" sz="1100" b="0" u="sng">
                        <a:solidFill>
                          <a:srgbClr val="0000FF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End slide</a:t>
            </a:r>
            <a:endParaRPr lang="en-US" altLang="en-GB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29697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698" name="组合 13"/>
          <p:cNvGrpSpPr/>
          <p:nvPr/>
        </p:nvGrpSpPr>
        <p:grpSpPr>
          <a:xfrm>
            <a:off x="9187815" y="-595312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16" name="组合 11"/>
          <p:cNvGrpSpPr/>
          <p:nvPr/>
        </p:nvGrpSpPr>
        <p:grpSpPr>
          <a:xfrm>
            <a:off x="721995" y="632460"/>
            <a:ext cx="3328988" cy="547688"/>
            <a:chOff x="3744686" y="2554536"/>
            <a:chExt cx="3329214" cy="547008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794579" y="260443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19" name="组合 14"/>
          <p:cNvGrpSpPr/>
          <p:nvPr/>
        </p:nvGrpSpPr>
        <p:grpSpPr>
          <a:xfrm>
            <a:off x="2739708" y="1477010"/>
            <a:ext cx="3328987" cy="549275"/>
            <a:chOff x="4705998" y="3601092"/>
            <a:chExt cx="3329214" cy="550183"/>
          </a:xfrm>
        </p:grpSpPr>
        <p:cxnSp>
          <p:nvCxnSpPr>
            <p:cNvPr id="35" name="直接连接符 34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0800000">
              <a:off x="7980557" y="3601092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22" name="文本框 56"/>
          <p:cNvSpPr txBox="1"/>
          <p:nvPr/>
        </p:nvSpPr>
        <p:spPr>
          <a:xfrm>
            <a:off x="939483" y="781685"/>
            <a:ext cx="516572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 in touch</a:t>
            </a:r>
            <a:endParaRPr lang="en-US" sz="5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reeform 535"/>
          <p:cNvSpPr/>
          <p:nvPr/>
        </p:nvSpPr>
        <p:spPr bwMode="auto">
          <a:xfrm>
            <a:off x="5194618" y="2437765"/>
            <a:ext cx="5534025" cy="971550"/>
          </a:xfrm>
          <a:custGeom>
            <a:avLst/>
            <a:gdLst>
              <a:gd name="connsiteX0" fmla="*/ 196850 w 3960168"/>
              <a:gd name="connsiteY0" fmla="*/ 0 h 695326"/>
              <a:gd name="connsiteX1" fmla="*/ 3960168 w 3960168"/>
              <a:gd name="connsiteY1" fmla="*/ 0 h 695326"/>
              <a:gd name="connsiteX2" fmla="*/ 3960168 w 3960168"/>
              <a:gd name="connsiteY2" fmla="*/ 695325 h 695326"/>
              <a:gd name="connsiteX3" fmla="*/ 393700 w 3960168"/>
              <a:gd name="connsiteY3" fmla="*/ 695325 h 695326"/>
              <a:gd name="connsiteX4" fmla="*/ 393700 w 3960168"/>
              <a:gd name="connsiteY4" fmla="*/ 695326 h 695326"/>
              <a:gd name="connsiteX5" fmla="*/ 4763 w 3960168"/>
              <a:gd name="connsiteY5" fmla="*/ 695326 h 695326"/>
              <a:gd name="connsiteX6" fmla="*/ 4763 w 3960168"/>
              <a:gd name="connsiteY6" fmla="*/ 623889 h 695326"/>
              <a:gd name="connsiteX7" fmla="*/ 153988 w 3960168"/>
              <a:gd name="connsiteY7" fmla="*/ 623889 h 695326"/>
              <a:gd name="connsiteX8" fmla="*/ 153988 w 3960168"/>
              <a:gd name="connsiteY8" fmla="*/ 106363 h 695326"/>
              <a:gd name="connsiteX9" fmla="*/ 0 w 3960168"/>
              <a:gd name="connsiteY9" fmla="*/ 150813 h 695326"/>
              <a:gd name="connsiteX10" fmla="*/ 0 w 3960168"/>
              <a:gd name="connsiteY10" fmla="*/ 71439 h 695326"/>
              <a:gd name="connsiteX11" fmla="*/ 196850 w 3960168"/>
              <a:gd name="connsiteY11" fmla="*/ 0 h 69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60168" h="695326">
                <a:moveTo>
                  <a:pt x="196850" y="0"/>
                </a:moveTo>
                <a:lnTo>
                  <a:pt x="3960168" y="0"/>
                </a:lnTo>
                <a:lnTo>
                  <a:pt x="3960168" y="695325"/>
                </a:lnTo>
                <a:lnTo>
                  <a:pt x="393700" y="695325"/>
                </a:lnTo>
                <a:lnTo>
                  <a:pt x="393700" y="695326"/>
                </a:lnTo>
                <a:lnTo>
                  <a:pt x="4763" y="695326"/>
                </a:lnTo>
                <a:lnTo>
                  <a:pt x="4763" y="623889"/>
                </a:lnTo>
                <a:lnTo>
                  <a:pt x="153988" y="623889"/>
                </a:lnTo>
                <a:lnTo>
                  <a:pt x="153988" y="106363"/>
                </a:lnTo>
                <a:lnTo>
                  <a:pt x="0" y="150813"/>
                </a:lnTo>
                <a:lnTo>
                  <a:pt x="0" y="71439"/>
                </a:lnTo>
                <a:lnTo>
                  <a:pt x="19685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LinkedIn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https://www.linkedin.com/in/rasyid-sholeh-rosena/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Freeform 536"/>
          <p:cNvSpPr/>
          <p:nvPr/>
        </p:nvSpPr>
        <p:spPr bwMode="auto">
          <a:xfrm>
            <a:off x="4840605" y="3841115"/>
            <a:ext cx="5535613" cy="969963"/>
          </a:xfrm>
          <a:custGeom>
            <a:avLst/>
            <a:gdLst/>
            <a:ahLst/>
            <a:cxnLst/>
            <a:rect l="l" t="t" r="r" b="b"/>
            <a:pathLst>
              <a:path w="3961755" h="694537">
                <a:moveTo>
                  <a:pt x="3961755" y="0"/>
                </a:moveTo>
                <a:lnTo>
                  <a:pt x="3961755" y="694537"/>
                </a:lnTo>
                <a:lnTo>
                  <a:pt x="413175" y="694537"/>
                </a:lnTo>
                <a:lnTo>
                  <a:pt x="276795" y="694537"/>
                </a:lnTo>
                <a:lnTo>
                  <a:pt x="222249" y="694537"/>
                </a:lnTo>
                <a:lnTo>
                  <a:pt x="0" y="694537"/>
                </a:lnTo>
                <a:lnTo>
                  <a:pt x="0" y="623229"/>
                </a:lnTo>
                <a:lnTo>
                  <a:pt x="775" y="622455"/>
                </a:lnTo>
                <a:lnTo>
                  <a:pt x="719" y="623228"/>
                </a:lnTo>
                <a:lnTo>
                  <a:pt x="199794" y="424316"/>
                </a:lnTo>
                <a:cubicBezTo>
                  <a:pt x="252380" y="368020"/>
                  <a:pt x="289941" y="326737"/>
                  <a:pt x="308722" y="292959"/>
                </a:cubicBezTo>
                <a:cubicBezTo>
                  <a:pt x="327503" y="262935"/>
                  <a:pt x="335015" y="229157"/>
                  <a:pt x="335015" y="195380"/>
                </a:cubicBezTo>
                <a:cubicBezTo>
                  <a:pt x="335015" y="157849"/>
                  <a:pt x="323747" y="127825"/>
                  <a:pt x="301210" y="105307"/>
                </a:cubicBezTo>
                <a:cubicBezTo>
                  <a:pt x="282429" y="86541"/>
                  <a:pt x="248624" y="75282"/>
                  <a:pt x="207306" y="75282"/>
                </a:cubicBezTo>
                <a:cubicBezTo>
                  <a:pt x="207169" y="75282"/>
                  <a:pt x="207032" y="75282"/>
                  <a:pt x="206896" y="75328"/>
                </a:cubicBezTo>
                <a:cubicBezTo>
                  <a:pt x="206793" y="75283"/>
                  <a:pt x="206690" y="75283"/>
                  <a:pt x="206587" y="75283"/>
                </a:cubicBezTo>
                <a:cubicBezTo>
                  <a:pt x="146489" y="75283"/>
                  <a:pt x="90147" y="101554"/>
                  <a:pt x="33805" y="154097"/>
                </a:cubicBezTo>
                <a:lnTo>
                  <a:pt x="33805" y="64024"/>
                </a:lnTo>
                <a:cubicBezTo>
                  <a:pt x="86391" y="22740"/>
                  <a:pt x="150245" y="3975"/>
                  <a:pt x="221612" y="3975"/>
                </a:cubicBezTo>
                <a:lnTo>
                  <a:pt x="222249" y="4067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itch.io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https://ss-agarthasoft.itch.io/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Freeform 537"/>
          <p:cNvSpPr/>
          <p:nvPr/>
        </p:nvSpPr>
        <p:spPr bwMode="auto">
          <a:xfrm>
            <a:off x="4486593" y="5242878"/>
            <a:ext cx="5535613" cy="981075"/>
          </a:xfrm>
          <a:custGeom>
            <a:avLst/>
            <a:gdLst>
              <a:gd name="connsiteX0" fmla="*/ 183461 w 3961755"/>
              <a:gd name="connsiteY0" fmla="*/ 0 h 701675"/>
              <a:gd name="connsiteX1" fmla="*/ 198437 w 3961755"/>
              <a:gd name="connsiteY1" fmla="*/ 2210 h 701675"/>
              <a:gd name="connsiteX2" fmla="*/ 198437 w 3961755"/>
              <a:gd name="connsiteY2" fmla="*/ 0 h 701675"/>
              <a:gd name="connsiteX3" fmla="*/ 3961755 w 3961755"/>
              <a:gd name="connsiteY3" fmla="*/ 0 h 701675"/>
              <a:gd name="connsiteX4" fmla="*/ 3961755 w 3961755"/>
              <a:gd name="connsiteY4" fmla="*/ 695325 h 701675"/>
              <a:gd name="connsiteX5" fmla="*/ 157252 w 3961755"/>
              <a:gd name="connsiteY5" fmla="*/ 701675 h 701675"/>
              <a:gd name="connsiteX6" fmla="*/ 0 w 3961755"/>
              <a:gd name="connsiteY6" fmla="*/ 667905 h 701675"/>
              <a:gd name="connsiteX7" fmla="*/ 0 w 3961755"/>
              <a:gd name="connsiteY7" fmla="*/ 578812 h 701675"/>
              <a:gd name="connsiteX8" fmla="*/ 156458 w 3961755"/>
              <a:gd name="connsiteY8" fmla="*/ 634637 h 701675"/>
              <a:gd name="connsiteX9" fmla="*/ 268782 w 3961755"/>
              <a:gd name="connsiteY9" fmla="*/ 597115 h 701675"/>
              <a:gd name="connsiteX10" fmla="*/ 309967 w 3961755"/>
              <a:gd name="connsiteY10" fmla="*/ 507060 h 701675"/>
              <a:gd name="connsiteX11" fmla="*/ 198437 w 3961755"/>
              <a:gd name="connsiteY11" fmla="*/ 383527 h 701675"/>
              <a:gd name="connsiteX12" fmla="*/ 198437 w 3961755"/>
              <a:gd name="connsiteY12" fmla="*/ 382942 h 701675"/>
              <a:gd name="connsiteX13" fmla="*/ 123555 w 3961755"/>
              <a:gd name="connsiteY13" fmla="*/ 375227 h 701675"/>
              <a:gd name="connsiteX14" fmla="*/ 67394 w 3961755"/>
              <a:gd name="connsiteY14" fmla="*/ 375227 h 701675"/>
              <a:gd name="connsiteX15" fmla="*/ 67394 w 3961755"/>
              <a:gd name="connsiteY15" fmla="*/ 304437 h 701675"/>
              <a:gd name="connsiteX16" fmla="*/ 122761 w 3961755"/>
              <a:gd name="connsiteY16" fmla="*/ 304437 h 701675"/>
              <a:gd name="connsiteX17" fmla="*/ 283758 w 3961755"/>
              <a:gd name="connsiteY17" fmla="*/ 184364 h 701675"/>
              <a:gd name="connsiteX18" fmla="*/ 198437 w 3961755"/>
              <a:gd name="connsiteY18" fmla="*/ 76772 h 701675"/>
              <a:gd name="connsiteX19" fmla="*/ 198437 w 3961755"/>
              <a:gd name="connsiteY19" fmla="*/ 76166 h 701675"/>
              <a:gd name="connsiteX20" fmla="*/ 160997 w 3961755"/>
              <a:gd name="connsiteY20" fmla="*/ 71293 h 701675"/>
              <a:gd name="connsiteX21" fmla="*/ 26209 w 3961755"/>
              <a:gd name="connsiteY21" fmla="*/ 120073 h 701675"/>
              <a:gd name="connsiteX22" fmla="*/ 26209 w 3961755"/>
              <a:gd name="connsiteY22" fmla="*/ 37523 h 701675"/>
              <a:gd name="connsiteX23" fmla="*/ 183461 w 3961755"/>
              <a:gd name="connsiteY23" fmla="*/ 0 h 701675"/>
              <a:gd name="connsiteX0-1" fmla="*/ 183461 w 3961755"/>
              <a:gd name="connsiteY0-2" fmla="*/ 0 h 701675"/>
              <a:gd name="connsiteX1-3" fmla="*/ 198437 w 3961755"/>
              <a:gd name="connsiteY1-4" fmla="*/ 2210 h 701675"/>
              <a:gd name="connsiteX2-5" fmla="*/ 3961755 w 3961755"/>
              <a:gd name="connsiteY2-6" fmla="*/ 0 h 701675"/>
              <a:gd name="connsiteX3-7" fmla="*/ 3961755 w 3961755"/>
              <a:gd name="connsiteY3-8" fmla="*/ 695325 h 701675"/>
              <a:gd name="connsiteX4-9" fmla="*/ 157252 w 3961755"/>
              <a:gd name="connsiteY4-10" fmla="*/ 701675 h 701675"/>
              <a:gd name="connsiteX5-11" fmla="*/ 0 w 3961755"/>
              <a:gd name="connsiteY5-12" fmla="*/ 667905 h 701675"/>
              <a:gd name="connsiteX6-13" fmla="*/ 0 w 3961755"/>
              <a:gd name="connsiteY6-14" fmla="*/ 578812 h 701675"/>
              <a:gd name="connsiteX7-15" fmla="*/ 156458 w 3961755"/>
              <a:gd name="connsiteY7-16" fmla="*/ 634637 h 701675"/>
              <a:gd name="connsiteX8-17" fmla="*/ 268782 w 3961755"/>
              <a:gd name="connsiteY8-18" fmla="*/ 597115 h 701675"/>
              <a:gd name="connsiteX9-19" fmla="*/ 309967 w 3961755"/>
              <a:gd name="connsiteY9-20" fmla="*/ 507060 h 701675"/>
              <a:gd name="connsiteX10-21" fmla="*/ 198437 w 3961755"/>
              <a:gd name="connsiteY10-22" fmla="*/ 383527 h 701675"/>
              <a:gd name="connsiteX11-23" fmla="*/ 198437 w 3961755"/>
              <a:gd name="connsiteY11-24" fmla="*/ 382942 h 701675"/>
              <a:gd name="connsiteX12-25" fmla="*/ 123555 w 3961755"/>
              <a:gd name="connsiteY12-26" fmla="*/ 375227 h 701675"/>
              <a:gd name="connsiteX13-27" fmla="*/ 67394 w 3961755"/>
              <a:gd name="connsiteY13-28" fmla="*/ 375227 h 701675"/>
              <a:gd name="connsiteX14-29" fmla="*/ 67394 w 3961755"/>
              <a:gd name="connsiteY14-30" fmla="*/ 304437 h 701675"/>
              <a:gd name="connsiteX15-31" fmla="*/ 122761 w 3961755"/>
              <a:gd name="connsiteY15-32" fmla="*/ 304437 h 701675"/>
              <a:gd name="connsiteX16-33" fmla="*/ 283758 w 3961755"/>
              <a:gd name="connsiteY16-34" fmla="*/ 184364 h 701675"/>
              <a:gd name="connsiteX17-35" fmla="*/ 198437 w 3961755"/>
              <a:gd name="connsiteY17-36" fmla="*/ 76772 h 701675"/>
              <a:gd name="connsiteX18-37" fmla="*/ 198437 w 3961755"/>
              <a:gd name="connsiteY18-38" fmla="*/ 76166 h 701675"/>
              <a:gd name="connsiteX19-39" fmla="*/ 160997 w 3961755"/>
              <a:gd name="connsiteY19-40" fmla="*/ 71293 h 701675"/>
              <a:gd name="connsiteX20-41" fmla="*/ 26209 w 3961755"/>
              <a:gd name="connsiteY20-42" fmla="*/ 120073 h 701675"/>
              <a:gd name="connsiteX21-43" fmla="*/ 26209 w 3961755"/>
              <a:gd name="connsiteY21-44" fmla="*/ 37523 h 701675"/>
              <a:gd name="connsiteX22-45" fmla="*/ 183461 w 3961755"/>
              <a:gd name="connsiteY22-46" fmla="*/ 0 h 701675"/>
              <a:gd name="connsiteX0-47" fmla="*/ 183461 w 3961755"/>
              <a:gd name="connsiteY0-48" fmla="*/ 0 h 701675"/>
              <a:gd name="connsiteX1-49" fmla="*/ 3961755 w 3961755"/>
              <a:gd name="connsiteY1-50" fmla="*/ 0 h 701675"/>
              <a:gd name="connsiteX2-51" fmla="*/ 3961755 w 3961755"/>
              <a:gd name="connsiteY2-52" fmla="*/ 695325 h 701675"/>
              <a:gd name="connsiteX3-53" fmla="*/ 157252 w 3961755"/>
              <a:gd name="connsiteY3-54" fmla="*/ 701675 h 701675"/>
              <a:gd name="connsiteX4-55" fmla="*/ 0 w 3961755"/>
              <a:gd name="connsiteY4-56" fmla="*/ 667905 h 701675"/>
              <a:gd name="connsiteX5-57" fmla="*/ 0 w 3961755"/>
              <a:gd name="connsiteY5-58" fmla="*/ 578812 h 701675"/>
              <a:gd name="connsiteX6-59" fmla="*/ 156458 w 3961755"/>
              <a:gd name="connsiteY6-60" fmla="*/ 634637 h 701675"/>
              <a:gd name="connsiteX7-61" fmla="*/ 268782 w 3961755"/>
              <a:gd name="connsiteY7-62" fmla="*/ 597115 h 701675"/>
              <a:gd name="connsiteX8-63" fmla="*/ 309967 w 3961755"/>
              <a:gd name="connsiteY8-64" fmla="*/ 507060 h 701675"/>
              <a:gd name="connsiteX9-65" fmla="*/ 198437 w 3961755"/>
              <a:gd name="connsiteY9-66" fmla="*/ 383527 h 701675"/>
              <a:gd name="connsiteX10-67" fmla="*/ 198437 w 3961755"/>
              <a:gd name="connsiteY10-68" fmla="*/ 382942 h 701675"/>
              <a:gd name="connsiteX11-69" fmla="*/ 123555 w 3961755"/>
              <a:gd name="connsiteY11-70" fmla="*/ 375227 h 701675"/>
              <a:gd name="connsiteX12-71" fmla="*/ 67394 w 3961755"/>
              <a:gd name="connsiteY12-72" fmla="*/ 375227 h 701675"/>
              <a:gd name="connsiteX13-73" fmla="*/ 67394 w 3961755"/>
              <a:gd name="connsiteY13-74" fmla="*/ 304437 h 701675"/>
              <a:gd name="connsiteX14-75" fmla="*/ 122761 w 3961755"/>
              <a:gd name="connsiteY14-76" fmla="*/ 304437 h 701675"/>
              <a:gd name="connsiteX15-77" fmla="*/ 283758 w 3961755"/>
              <a:gd name="connsiteY15-78" fmla="*/ 184364 h 701675"/>
              <a:gd name="connsiteX16-79" fmla="*/ 198437 w 3961755"/>
              <a:gd name="connsiteY16-80" fmla="*/ 76772 h 701675"/>
              <a:gd name="connsiteX17-81" fmla="*/ 198437 w 3961755"/>
              <a:gd name="connsiteY17-82" fmla="*/ 76166 h 701675"/>
              <a:gd name="connsiteX18-83" fmla="*/ 160997 w 3961755"/>
              <a:gd name="connsiteY18-84" fmla="*/ 71293 h 701675"/>
              <a:gd name="connsiteX19-85" fmla="*/ 26209 w 3961755"/>
              <a:gd name="connsiteY19-86" fmla="*/ 120073 h 701675"/>
              <a:gd name="connsiteX20-87" fmla="*/ 26209 w 3961755"/>
              <a:gd name="connsiteY20-88" fmla="*/ 37523 h 701675"/>
              <a:gd name="connsiteX21-89" fmla="*/ 183461 w 3961755"/>
              <a:gd name="connsiteY21-90" fmla="*/ 0 h 7016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3961755" h="701675">
                <a:moveTo>
                  <a:pt x="183461" y="0"/>
                </a:moveTo>
                <a:lnTo>
                  <a:pt x="3961755" y="0"/>
                </a:lnTo>
                <a:lnTo>
                  <a:pt x="3961755" y="695325"/>
                </a:lnTo>
                <a:lnTo>
                  <a:pt x="157252" y="701675"/>
                </a:lnTo>
                <a:cubicBezTo>
                  <a:pt x="89859" y="701675"/>
                  <a:pt x="37441" y="690418"/>
                  <a:pt x="0" y="667905"/>
                </a:cubicBezTo>
                <a:lnTo>
                  <a:pt x="0" y="578812"/>
                </a:lnTo>
                <a:cubicBezTo>
                  <a:pt x="44675" y="616069"/>
                  <a:pt x="96862" y="634637"/>
                  <a:pt x="156458" y="634637"/>
                </a:cubicBezTo>
                <a:cubicBezTo>
                  <a:pt x="201388" y="634637"/>
                  <a:pt x="238829" y="619628"/>
                  <a:pt x="268782" y="597115"/>
                </a:cubicBezTo>
                <a:cubicBezTo>
                  <a:pt x="294990" y="574601"/>
                  <a:pt x="309967" y="544583"/>
                  <a:pt x="309967" y="507060"/>
                </a:cubicBezTo>
                <a:cubicBezTo>
                  <a:pt x="309967" y="440643"/>
                  <a:pt x="272270" y="398672"/>
                  <a:pt x="198437" y="383527"/>
                </a:cubicBezTo>
                <a:lnTo>
                  <a:pt x="198437" y="382942"/>
                </a:lnTo>
                <a:cubicBezTo>
                  <a:pt x="176719" y="377562"/>
                  <a:pt x="151690" y="375227"/>
                  <a:pt x="123555" y="375227"/>
                </a:cubicBezTo>
                <a:lnTo>
                  <a:pt x="67394" y="375227"/>
                </a:lnTo>
                <a:lnTo>
                  <a:pt x="67394" y="304437"/>
                </a:lnTo>
                <a:lnTo>
                  <a:pt x="122761" y="304437"/>
                </a:lnTo>
                <a:cubicBezTo>
                  <a:pt x="231340" y="304437"/>
                  <a:pt x="283758" y="263162"/>
                  <a:pt x="283758" y="184364"/>
                </a:cubicBezTo>
                <a:cubicBezTo>
                  <a:pt x="283758" y="122119"/>
                  <a:pt x="255424" y="85687"/>
                  <a:pt x="198437" y="76772"/>
                </a:cubicBezTo>
                <a:lnTo>
                  <a:pt x="198437" y="76166"/>
                </a:lnTo>
                <a:cubicBezTo>
                  <a:pt x="187313" y="72336"/>
                  <a:pt x="174727" y="71293"/>
                  <a:pt x="160997" y="71293"/>
                </a:cubicBezTo>
                <a:cubicBezTo>
                  <a:pt x="112323" y="71293"/>
                  <a:pt x="67394" y="86302"/>
                  <a:pt x="26209" y="120073"/>
                </a:cubicBezTo>
                <a:lnTo>
                  <a:pt x="26209" y="37523"/>
                </a:lnTo>
                <a:cubicBezTo>
                  <a:pt x="71138" y="11257"/>
                  <a:pt x="123555" y="0"/>
                  <a:pt x="183461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GitHub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https://github.com/stevie8sena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Contents 5-6</a:t>
            </a:r>
            <a:endParaRPr lang="en-GB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121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2" name="组合 33"/>
          <p:cNvGrpSpPr/>
          <p:nvPr/>
        </p:nvGrpSpPr>
        <p:grpSpPr>
          <a:xfrm>
            <a:off x="4486275" y="2668588"/>
            <a:ext cx="3330575" cy="547687"/>
            <a:chOff x="3744686" y="2554536"/>
            <a:chExt cx="3329214" cy="547008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794579" y="260443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组合 50"/>
          <p:cNvGrpSpPr/>
          <p:nvPr/>
        </p:nvGrpSpPr>
        <p:grpSpPr>
          <a:xfrm>
            <a:off x="6164263" y="3692525"/>
            <a:ext cx="3328987" cy="550863"/>
            <a:chOff x="4705998" y="3601092"/>
            <a:chExt cx="3329214" cy="550183"/>
          </a:xfrm>
        </p:grpSpPr>
        <p:cxnSp>
          <p:nvCxnSpPr>
            <p:cNvPr id="52" name="直接连接符 51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10800000">
              <a:off x="7980557" y="3601092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8" name="文本框 65"/>
          <p:cNvSpPr txBox="1"/>
          <p:nvPr/>
        </p:nvSpPr>
        <p:spPr>
          <a:xfrm>
            <a:off x="5983288" y="2878138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Report Email</a:t>
            </a:r>
            <a:endParaRPr lang="en-US" altLang="zh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29" name="文本框 65"/>
          <p:cNvSpPr txBox="1"/>
          <p:nvPr/>
        </p:nvSpPr>
        <p:spPr>
          <a:xfrm>
            <a:off x="4729163" y="2970213"/>
            <a:ext cx="125412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5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02325" y="293370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文本框 65"/>
          <p:cNvSpPr txBox="1"/>
          <p:nvPr/>
        </p:nvSpPr>
        <p:spPr>
          <a:xfrm>
            <a:off x="5983288" y="3582988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List Bugs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2" name="文本框 65"/>
          <p:cNvSpPr txBox="1"/>
          <p:nvPr/>
        </p:nvSpPr>
        <p:spPr>
          <a:xfrm>
            <a:off x="4729163" y="3649663"/>
            <a:ext cx="1147762" cy="675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6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buFont typeface="Arial" panose="020B0604020202020204" pitchFamily="34" charset="0"/>
            </a:pP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902325" y="361950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2" name="文本框 65"/>
          <p:cNvSpPr txBox="1"/>
          <p:nvPr/>
        </p:nvSpPr>
        <p:spPr>
          <a:xfrm>
            <a:off x="2332038" y="1449388"/>
            <a:ext cx="1290638" cy="4524375"/>
          </a:xfrm>
          <a:prstGeom prst="rect">
            <a:avLst/>
          </a:prstGeom>
          <a:noFill/>
          <a:ln w="9525">
            <a:noFill/>
          </a:ln>
        </p:spPr>
        <p:txBody>
          <a:bodyPr vert="vert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7200" b="1" noProof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contents</a:t>
            </a:r>
            <a:endParaRPr lang="en-US" altLang="zh-CN" sz="7200" b="1" noProof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41" name="组合 86"/>
          <p:cNvGrpSpPr/>
          <p:nvPr/>
        </p:nvGrpSpPr>
        <p:grpSpPr>
          <a:xfrm rot="-779889">
            <a:off x="9086850" y="161925"/>
            <a:ext cx="2938463" cy="2039938"/>
            <a:chOff x="7599443" y="15009"/>
            <a:chExt cx="4206750" cy="2920452"/>
          </a:xfrm>
        </p:grpSpPr>
        <p:sp>
          <p:nvSpPr>
            <p:cNvPr id="88" name="等腰三角形 87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直角三角形 90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10114597">
              <a:off x="8674647" y="15009"/>
              <a:ext cx="1043849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2291006">
              <a:off x="9869229" y="2017087"/>
              <a:ext cx="809980" cy="513723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758459">
              <a:off x="7626791" y="1064829"/>
              <a:ext cx="1358894" cy="141363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Ch 1</a:t>
            </a:r>
            <a:endParaRPr lang="en-US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18433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4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443" name="组合 5"/>
          <p:cNvGrpSpPr/>
          <p:nvPr/>
        </p:nvGrpSpPr>
        <p:grpSpPr>
          <a:xfrm>
            <a:off x="2455863" y="2419350"/>
            <a:ext cx="7069137" cy="1908222"/>
            <a:chOff x="2675976" y="2428278"/>
            <a:chExt cx="7070323" cy="1907548"/>
          </a:xfrm>
        </p:grpSpPr>
        <p:grpSp>
          <p:nvGrpSpPr>
            <p:cNvPr id="18444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7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50" name="文本框 65"/>
            <p:cNvSpPr txBox="1"/>
            <p:nvPr/>
          </p:nvSpPr>
          <p:spPr>
            <a:xfrm>
              <a:off x="3196264" y="3073193"/>
              <a:ext cx="6344271" cy="82965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SimSun" panose="02010600030101010101" pitchFamily="2" charset="-122"/>
                </a:rPr>
                <a:t>	 Test Scenario</a:t>
              </a:r>
              <a:endParaRPr lang="zh-CN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51" name="文本框 65"/>
            <p:cNvSpPr txBox="1"/>
            <p:nvPr/>
          </p:nvSpPr>
          <p:spPr>
            <a:xfrm>
              <a:off x="2675976" y="2428278"/>
              <a:ext cx="2331481" cy="5834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Chapter 1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Test Scenario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4" name="Chart 3"/>
          <p:cNvGraphicFramePr/>
          <p:nvPr/>
        </p:nvGraphicFramePr>
        <p:xfrm>
          <a:off x="897255" y="1087755"/>
          <a:ext cx="9048115" cy="5004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" name="Object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544175" y="3114675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3" imgW="971550" imgH="628650" progId="Package">
                  <p:link updateAutomatic="1"/>
                </p:oleObj>
              </mc:Choice>
              <mc:Fallback>
                <p:oleObj name="" showAsIcon="1" r:id="rId3" imgW="971550" imgH="628650" progId="Package">
                  <p:link updateAutomatic="1"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4175" y="3114675"/>
                        <a:ext cx="971550" cy="6286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Ch 2</a:t>
            </a:r>
            <a:endParaRPr lang="en-US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18433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4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443" name="组合 5"/>
          <p:cNvGrpSpPr/>
          <p:nvPr/>
        </p:nvGrpSpPr>
        <p:grpSpPr>
          <a:xfrm>
            <a:off x="2455863" y="2419350"/>
            <a:ext cx="7069137" cy="1908222"/>
            <a:chOff x="2675976" y="2428278"/>
            <a:chExt cx="7070323" cy="1907548"/>
          </a:xfrm>
        </p:grpSpPr>
        <p:grpSp>
          <p:nvGrpSpPr>
            <p:cNvPr id="18444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7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50" name="文本框 65"/>
            <p:cNvSpPr txBox="1"/>
            <p:nvPr/>
          </p:nvSpPr>
          <p:spPr>
            <a:xfrm>
              <a:off x="3196264" y="3073193"/>
              <a:ext cx="6344271" cy="82965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SimSun" panose="02010600030101010101" pitchFamily="2" charset="-122"/>
                </a:rPr>
                <a:t>	   Cucumber</a:t>
              </a:r>
              <a:endParaRPr lang="zh-CN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51" name="文本框 65"/>
            <p:cNvSpPr txBox="1"/>
            <p:nvPr/>
          </p:nvSpPr>
          <p:spPr>
            <a:xfrm>
              <a:off x="2675976" y="2428278"/>
              <a:ext cx="2331481" cy="58335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Chapter 2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Cucumber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704"/>
          <a:stretch>
            <a:fillRect/>
          </a:stretch>
        </p:blipFill>
        <p:spPr>
          <a:xfrm>
            <a:off x="897255" y="782955"/>
            <a:ext cx="3333750" cy="55518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90" y="782955"/>
            <a:ext cx="6938645" cy="39731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Cucumber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75" y="782955"/>
            <a:ext cx="4616450" cy="3057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80" y="4018280"/>
            <a:ext cx="8753475" cy="24574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文本框 65"/>
          <p:cNvSpPr txBox="1"/>
          <p:nvPr/>
        </p:nvSpPr>
        <p:spPr>
          <a:xfrm>
            <a:off x="882650" y="215900"/>
            <a:ext cx="4100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Cucumber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" y="898525"/>
            <a:ext cx="11835840" cy="558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WPS Presentation</Application>
  <PresentationFormat>宽屏</PresentationFormat>
  <Paragraphs>151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Microsoft YaHei</vt:lpstr>
      <vt:lpstr>Calibri Light</vt:lpstr>
      <vt:lpstr>Arial Unicode MS</vt:lpstr>
      <vt:lpstr>Calibri</vt:lpstr>
      <vt:lpstr>Office 主题</vt:lpstr>
      <vt:lpstr>Title slide</vt:lpstr>
      <vt:lpstr>Contents 1-4</vt:lpstr>
      <vt:lpstr>Contents 5-6</vt:lpstr>
      <vt:lpstr>Ch 1</vt:lpstr>
      <vt:lpstr>PowerPoint 演示文稿</vt:lpstr>
      <vt:lpstr>Ch 2</vt:lpstr>
      <vt:lpstr>PowerPoint 演示文稿</vt:lpstr>
      <vt:lpstr>PowerPoint 演示文稿</vt:lpstr>
      <vt:lpstr>PowerPoint 演示文稿</vt:lpstr>
      <vt:lpstr>Ch 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 4</vt:lpstr>
      <vt:lpstr>PowerPoint 演示文稿</vt:lpstr>
      <vt:lpstr>PowerPoint 演示文稿</vt:lpstr>
      <vt:lpstr>PowerPoint 演示文稿</vt:lpstr>
      <vt:lpstr>Ch 5</vt:lpstr>
      <vt:lpstr>PowerPoint 演示文稿</vt:lpstr>
      <vt:lpstr>Ch 6</vt:lpstr>
      <vt:lpstr>PowerPoint 演示文稿</vt:lpstr>
      <vt:lpstr>End slide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Rasyid Sholeh Rosena</cp:lastModifiedBy>
  <cp:revision>93</cp:revision>
  <dcterms:created xsi:type="dcterms:W3CDTF">2015-10-01T10:28:00Z</dcterms:created>
  <dcterms:modified xsi:type="dcterms:W3CDTF">2021-05-30T17:50:00Z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2057-11.2.0.10132</vt:lpwstr>
  </property>
</Properties>
</file>